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3" r:id="rId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1"/>
    <p:restoredTop sz="94630"/>
  </p:normalViewPr>
  <p:slideViewPr>
    <p:cSldViewPr snapToGrid="0" snapToObjects="1">
      <p:cViewPr varScale="1">
        <p:scale>
          <a:sx n="120" d="100"/>
          <a:sy n="120" d="100"/>
        </p:scale>
        <p:origin x="3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Mutiplicity and Z relations for a given cardinality in 12TET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Sheet1!$F$3:$F$13</c:f>
              <c:numCache>
                <c:formatCode>General</c:formatCode>
                <c:ptCount val="11"/>
                <c:pt idx="0">
                  <c:v>10</c:v>
                </c:pt>
                <c:pt idx="1">
                  <c:v>12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38</c:v>
                </c:pt>
                <c:pt idx="6">
                  <c:v>32</c:v>
                </c:pt>
                <c:pt idx="7">
                  <c:v>13</c:v>
                </c:pt>
                <c:pt idx="8">
                  <c:v>8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D0-C149-BFA0-A1DBF2E7A5E3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Sheet1!$G$3:$G$13</c:f>
              <c:numCache>
                <c:formatCode>General</c:formatCode>
                <c:ptCount val="11"/>
                <c:pt idx="0">
                  <c:v>8</c:v>
                </c:pt>
                <c:pt idx="1">
                  <c:v>0</c:v>
                </c:pt>
                <c:pt idx="2">
                  <c:v>4</c:v>
                </c:pt>
                <c:pt idx="3">
                  <c:v>8</c:v>
                </c:pt>
                <c:pt idx="4">
                  <c:v>37</c:v>
                </c:pt>
                <c:pt idx="5">
                  <c:v>6</c:v>
                </c:pt>
                <c:pt idx="6">
                  <c:v>7</c:v>
                </c:pt>
                <c:pt idx="7">
                  <c:v>2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D0-C149-BFA0-A1DBF2E7A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1615535"/>
        <c:axId val="1041617215"/>
      </c:barChart>
      <c:catAx>
        <c:axId val="1041615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7215"/>
        <c:crosses val="autoZero"/>
        <c:auto val="1"/>
        <c:lblAlgn val="ctr"/>
        <c:lblOffset val="100"/>
        <c:noMultiLvlLbl val="0"/>
      </c:catAx>
      <c:valAx>
        <c:axId val="10416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5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Multiplicity and Z relations</a:t>
            </a:r>
            <a:r>
              <a:rPr lang="en-US" baseline="0" dirty="0"/>
              <a:t> for a given </a:t>
            </a:r>
          </a:p>
          <a:p>
            <a:pPr>
              <a:defRPr/>
            </a:pPr>
            <a:r>
              <a:rPr lang="en-US" baseline="0" dirty="0"/>
              <a:t>cardinality in 24TET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Sheet1!$B$3:$B$25</c:f>
              <c:numCache>
                <c:formatCode>General</c:formatCode>
                <c:ptCount val="23"/>
                <c:pt idx="0">
                  <c:v>12</c:v>
                </c:pt>
                <c:pt idx="1">
                  <c:v>48</c:v>
                </c:pt>
                <c:pt idx="2">
                  <c:v>256</c:v>
                </c:pt>
                <c:pt idx="3">
                  <c:v>933</c:v>
                </c:pt>
                <c:pt idx="4">
                  <c:v>3057</c:v>
                </c:pt>
                <c:pt idx="5">
                  <c:v>7478</c:v>
                </c:pt>
                <c:pt idx="6">
                  <c:v>16341</c:v>
                </c:pt>
                <c:pt idx="7">
                  <c:v>28067</c:v>
                </c:pt>
                <c:pt idx="8">
                  <c:v>43267</c:v>
                </c:pt>
                <c:pt idx="9">
                  <c:v>53484</c:v>
                </c:pt>
                <c:pt idx="10">
                  <c:v>59496</c:v>
                </c:pt>
                <c:pt idx="11">
                  <c:v>53618</c:v>
                </c:pt>
                <c:pt idx="12">
                  <c:v>43285</c:v>
                </c:pt>
                <c:pt idx="13">
                  <c:v>28081</c:v>
                </c:pt>
                <c:pt idx="14">
                  <c:v>16382</c:v>
                </c:pt>
                <c:pt idx="15">
                  <c:v>7415</c:v>
                </c:pt>
                <c:pt idx="16">
                  <c:v>3097</c:v>
                </c:pt>
                <c:pt idx="17">
                  <c:v>921</c:v>
                </c:pt>
                <c:pt idx="18">
                  <c:v>280</c:v>
                </c:pt>
                <c:pt idx="19">
                  <c:v>51</c:v>
                </c:pt>
                <c:pt idx="20">
                  <c:v>17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0-7742-B5CC-097E2D53168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Sheet1!$C$3:$C$25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101</c:v>
                </c:pt>
                <c:pt idx="4">
                  <c:v>811</c:v>
                </c:pt>
                <c:pt idx="5">
                  <c:v>1715</c:v>
                </c:pt>
                <c:pt idx="6">
                  <c:v>6472</c:v>
                </c:pt>
                <c:pt idx="7">
                  <c:v>12097</c:v>
                </c:pt>
                <c:pt idx="8">
                  <c:v>19794</c:v>
                </c:pt>
                <c:pt idx="9">
                  <c:v>20685</c:v>
                </c:pt>
                <c:pt idx="10">
                  <c:v>58595</c:v>
                </c:pt>
                <c:pt idx="11">
                  <c:v>20895</c:v>
                </c:pt>
                <c:pt idx="12">
                  <c:v>19740</c:v>
                </c:pt>
                <c:pt idx="13">
                  <c:v>12047</c:v>
                </c:pt>
                <c:pt idx="14">
                  <c:v>6492</c:v>
                </c:pt>
                <c:pt idx="15">
                  <c:v>1620</c:v>
                </c:pt>
                <c:pt idx="16">
                  <c:v>835</c:v>
                </c:pt>
                <c:pt idx="17">
                  <c:v>79</c:v>
                </c:pt>
                <c:pt idx="18">
                  <c:v>36</c:v>
                </c:pt>
                <c:pt idx="19">
                  <c:v>4</c:v>
                </c:pt>
                <c:pt idx="20">
                  <c:v>6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80-7742-B5CC-097E2D531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4274591"/>
        <c:axId val="1039647087"/>
      </c:barChart>
      <c:catAx>
        <c:axId val="103427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647087"/>
        <c:crosses val="autoZero"/>
        <c:auto val="1"/>
        <c:lblAlgn val="ctr"/>
        <c:lblOffset val="100"/>
        <c:noMultiLvlLbl val="0"/>
      </c:catAx>
      <c:valAx>
        <c:axId val="103964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274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5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9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9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0B13A-06D5-934F-9A8F-50EC16FC8D66}"/>
              </a:ext>
            </a:extLst>
          </p:cNvPr>
          <p:cNvSpPr txBox="1"/>
          <p:nvPr/>
        </p:nvSpPr>
        <p:spPr>
          <a:xfrm>
            <a:off x="482600" y="643467"/>
            <a:ext cx="2522980" cy="21759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kern="12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 and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026F4-DB47-034F-982C-9552FA3450DA}"/>
              </a:ext>
            </a:extLst>
          </p:cNvPr>
          <p:cNvSpPr txBox="1"/>
          <p:nvPr/>
        </p:nvSpPr>
        <p:spPr>
          <a:xfrm>
            <a:off x="482600" y="3637110"/>
            <a:ext cx="2522980" cy="2577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CEMI – Center for experimental Music and Intermedia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iARTA</a:t>
            </a: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Initiative for Advanced Research in Technology and the Arts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Department of Physics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University of North Texas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685BB-720B-0742-AC81-A98589E8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61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1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49526" y="1353685"/>
            <a:ext cx="64608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operations generalized to arbitrary temperament: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Transpose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Inverse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Normal order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Prime form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LISV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names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…etc.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Dictionary of pcs with arbitrary cardinality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construction with user-defined metric (distance)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ego-networks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A74AF-A7AE-B846-9946-42D5BA8B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67" y="2120883"/>
            <a:ext cx="38100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6335-821A-1242-8592-9911CA1D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3465000"/>
            <a:ext cx="31242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F124A-1C21-984D-8FA2-01AF0564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417" y="5395400"/>
            <a:ext cx="1917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D1B25-B643-4749-99BF-B63F4622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89" y="4716915"/>
            <a:ext cx="2540000" cy="25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pcsPy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components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49E09-F0DF-1E44-A7C2-ECC60FAB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08" y="25574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1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1888068" y="1947332"/>
            <a:ext cx="5511800" cy="404706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776526" y="1412954"/>
            <a:ext cx="21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PCSet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D6B0A-1076-1C41-B101-8E86BBCD9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D3440"/>
              </a:clrFrom>
              <a:clrTo>
                <a:srgbClr val="2D3440">
                  <a:alpha val="0"/>
                </a:srgbClr>
              </a:clrTo>
            </a:clrChange>
          </a:blip>
          <a:srcRect l="1846"/>
          <a:stretch/>
        </p:blipFill>
        <p:spPr>
          <a:xfrm>
            <a:off x="2110742" y="2114550"/>
            <a:ext cx="4861558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0" y="1984507"/>
            <a:ext cx="9144001" cy="1498599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425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Network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73773-4B8B-AF4F-9B13-4BE00517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C333F"/>
              </a:clrFrom>
              <a:clrTo>
                <a:srgbClr val="2C333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142905"/>
            <a:ext cx="9144000" cy="127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CEEC45-EB26-854A-B87E-6A9CE7918219}"/>
              </a:ext>
            </a:extLst>
          </p:cNvPr>
          <p:cNvSpPr txBox="1"/>
          <p:nvPr/>
        </p:nvSpPr>
        <p:spPr>
          <a:xfrm>
            <a:off x="-1" y="3766688"/>
            <a:ext cx="8534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as metric in the musical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Euclidean distance: ordinary straight line distance between two points in the chosen musical space (Pythagoras theorem)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(IV)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IVs are naturally ordered and their distance can be calculated directly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minimal distance between pcs of same cardinality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Two different representations of the musical space!</a:t>
            </a:r>
          </a:p>
        </p:txBody>
      </p:sp>
    </p:spTree>
    <p:extLst>
      <p:ext uri="{BB962C8B-B14F-4D97-AF65-F5344CB8AC3E}">
        <p14:creationId xmlns:p14="http://schemas.microsoft.com/office/powerpoint/2010/main" val="356966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901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Generalized dictionary of pcs for arbitrary (equal) temperament – universal classification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Dictionaries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86680C-2B6A-CE4F-9D60-F9E247142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006601"/>
              </p:ext>
            </p:extLst>
          </p:nvPr>
        </p:nvGraphicFramePr>
        <p:xfrm>
          <a:off x="383116" y="1977233"/>
          <a:ext cx="3731685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4FE8B64-0D46-3742-BBCC-9F416151E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920633"/>
              </p:ext>
            </p:extLst>
          </p:nvPr>
        </p:nvGraphicFramePr>
        <p:xfrm>
          <a:off x="4114801" y="1977232"/>
          <a:ext cx="4758266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856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327048" y="1740002"/>
            <a:ext cx="377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More on distances: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374533"/>
            <a:ext cx="51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in the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01E6-81D5-AF4D-A580-54D951B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8" y="2230360"/>
            <a:ext cx="4102100" cy="1193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0609296"/>
              </p:ext>
            </p:extLst>
          </p:nvPr>
        </p:nvGraphicFramePr>
        <p:xfrm>
          <a:off x="4965407" y="1289293"/>
          <a:ext cx="3200399" cy="552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237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operator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distance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weight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1.4142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9574962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1+1+1+1+1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4205346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2+1+1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1+1+1+1+1+1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9556153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2+1+1+1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629514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2+1+1+1+1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8566820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2+2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2+1+1+1+1+1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4842583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2+2+1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1+3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2+1+1+1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3722969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1+1+3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3.3166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1+1+1+2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3.4641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9081829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2+3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1+2+3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3.7416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34B8817-69C4-A845-891E-332E848B446E}"/>
              </a:ext>
            </a:extLst>
          </p:cNvPr>
          <p:cNvSpPr txBox="1"/>
          <p:nvPr/>
        </p:nvSpPr>
        <p:spPr>
          <a:xfrm>
            <a:off x="331922" y="3519182"/>
            <a:ext cx="37777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Weight = 1/distance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Operator: how many elements are changed by n integers        O(1,1,2) = two elements are raised or lowered by 1, one is raised or lowered by 2 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Operators must have dimensions ≤  dim(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IntervalVector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≡ TET/2</a:t>
            </a:r>
          </a:p>
        </p:txBody>
      </p:sp>
    </p:spTree>
    <p:extLst>
      <p:ext uri="{BB962C8B-B14F-4D97-AF65-F5344CB8AC3E}">
        <p14:creationId xmlns:p14="http://schemas.microsoft.com/office/powerpoint/2010/main" val="271245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up to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of the 12TET pcs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C0388-2BAA-3744-8D65-BD7B0A40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26" y="1325213"/>
            <a:ext cx="5465135" cy="54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up to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584790" y="374533"/>
            <a:ext cx="7974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of the 7-pitch class sets in the 24TET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51128-DF93-224F-9487-7943FD3A0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676" y="1210731"/>
            <a:ext cx="5631321" cy="563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2E359-23F3-DD43-977C-903DA0D4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6" y="4768546"/>
            <a:ext cx="3232298" cy="1974921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9E6DE-C754-FE43-9C8B-A8A26E6CAAC5}"/>
              </a:ext>
            </a:extLst>
          </p:cNvPr>
          <p:cNvSpPr/>
          <p:nvPr/>
        </p:nvSpPr>
        <p:spPr>
          <a:xfrm>
            <a:off x="5178056" y="4837814"/>
            <a:ext cx="372139" cy="23391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36271-E99E-B249-B19A-A66D709BE9C5}"/>
              </a:ext>
            </a:extLst>
          </p:cNvPr>
          <p:cNvCxnSpPr>
            <a:cxnSpLocks/>
          </p:cNvCxnSpPr>
          <p:nvPr/>
        </p:nvCxnSpPr>
        <p:spPr>
          <a:xfrm flipH="1" flipV="1">
            <a:off x="3338625" y="4768546"/>
            <a:ext cx="1839431" cy="69268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28401-A927-7C42-ACFB-205F75D263B4}"/>
              </a:ext>
            </a:extLst>
          </p:cNvPr>
          <p:cNvCxnSpPr>
            <a:cxnSpLocks/>
          </p:cNvCxnSpPr>
          <p:nvPr/>
        </p:nvCxnSpPr>
        <p:spPr>
          <a:xfrm flipH="1">
            <a:off x="3338624" y="5071730"/>
            <a:ext cx="1839433" cy="167173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67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</TotalTime>
  <Words>401</Words>
  <Application>Microsoft Macintosh PowerPoint</Application>
  <PresentationFormat>Letter Paper (8.5x11 in)</PresentationFormat>
  <Paragraphs>121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</vt:lpstr>
      <vt:lpstr>Calibri</vt:lpstr>
      <vt:lpstr>Calibri (Body)</vt:lpstr>
      <vt:lpstr>Calibri Light</vt:lpstr>
      <vt:lpstr>Helvetica Neue Condensed</vt:lpstr>
      <vt:lpstr>Helvetica Neue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Buongiorno Nardelli, Marco</dc:creator>
  <cp:lastModifiedBy>Buongiorno Nardelli, Marco</cp:lastModifiedBy>
  <cp:revision>17</cp:revision>
  <dcterms:created xsi:type="dcterms:W3CDTF">2018-11-30T19:50:35Z</dcterms:created>
  <dcterms:modified xsi:type="dcterms:W3CDTF">2018-12-01T05:19:36Z</dcterms:modified>
</cp:coreProperties>
</file>